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4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0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8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2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6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1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5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2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8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8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C731-36FD-D34D-9838-BFFABC369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781" y="1321026"/>
            <a:ext cx="7315200" cy="3255264"/>
          </a:xfrm>
        </p:spPr>
        <p:txBody>
          <a:bodyPr>
            <a:normAutofit/>
          </a:bodyPr>
          <a:lstStyle/>
          <a:p>
            <a:r>
              <a:rPr lang="en-US" sz="5000" dirty="0"/>
              <a:t>Digital Library Platform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F9380-8254-4E41-B831-806446D7E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225" y="4576290"/>
            <a:ext cx="7315200" cy="914400"/>
          </a:xfrm>
        </p:spPr>
        <p:txBody>
          <a:bodyPr/>
          <a:lstStyle/>
          <a:p>
            <a:r>
              <a:rPr lang="en-US" dirty="0"/>
              <a:t>OverDrive, </a:t>
            </a:r>
            <a:r>
              <a:rPr lang="en-US" dirty="0" err="1"/>
              <a:t>Freegal</a:t>
            </a:r>
            <a:r>
              <a:rPr lang="en-US" dirty="0"/>
              <a:t>, and </a:t>
            </a:r>
            <a:r>
              <a:rPr lang="en-US" dirty="0" err="1"/>
              <a:t>RBdigital</a:t>
            </a:r>
            <a:r>
              <a:rPr lang="en-US" dirty="0"/>
              <a:t> use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14CC3-999A-3646-B1B8-E5EFE903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42868" y="620889"/>
            <a:ext cx="5621866" cy="56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43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387D-27FF-5244-AB91-B675AFC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46131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RBdigital</a:t>
            </a:r>
            <a:r>
              <a:rPr lang="en-US" dirty="0"/>
              <a:t> Checkouts</a:t>
            </a:r>
            <a:br>
              <a:rPr lang="en-US" dirty="0"/>
            </a:br>
            <a:r>
              <a:rPr lang="en-US" dirty="0"/>
              <a:t>(2015-2018)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C958DAE-3947-5249-8134-4954B0CEC3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96596"/>
              </p:ext>
            </p:extLst>
          </p:nvPr>
        </p:nvGraphicFramePr>
        <p:xfrm>
          <a:off x="252919" y="2406121"/>
          <a:ext cx="16510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70486750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6662997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Checkouts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745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3259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3314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7133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8638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9444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8264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397757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621DC38-7217-4B46-8779-CB1F8C235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311" y="755127"/>
            <a:ext cx="7931972" cy="56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1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E390-FBD5-8348-80CA-6694B819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319274"/>
          </a:xfrm>
        </p:spPr>
        <p:txBody>
          <a:bodyPr>
            <a:normAutofit/>
          </a:bodyPr>
          <a:lstStyle/>
          <a:p>
            <a:r>
              <a:rPr lang="en-US" sz="2800" dirty="0"/>
              <a:t>Platform Comparisons 2018:</a:t>
            </a:r>
            <a:br>
              <a:rPr lang="en-US" sz="2800" dirty="0"/>
            </a:br>
            <a:r>
              <a:rPr lang="en-US" sz="2800" dirty="0"/>
              <a:t>Cost per </a:t>
            </a:r>
            <a:r>
              <a:rPr lang="en-US" sz="2800" dirty="0" err="1"/>
              <a:t>Circ</a:t>
            </a:r>
            <a:r>
              <a:rPr lang="en-US" sz="2800" dirty="0"/>
              <a:t> &amp; </a:t>
            </a:r>
            <a:br>
              <a:rPr lang="en-US" sz="2800" dirty="0"/>
            </a:br>
            <a:r>
              <a:rPr lang="en-US" sz="2800" dirty="0"/>
              <a:t>Cost per User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DE4CD2-8840-D143-8DF6-1C67C59830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8738" y="2439711"/>
          <a:ext cx="7315200" cy="1969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1494">
                  <a:extLst>
                    <a:ext uri="{9D8B030D-6E8A-4147-A177-3AD203B41FA5}">
                      <a16:colId xmlns:a16="http://schemas.microsoft.com/office/drawing/2014/main" val="505882578"/>
                    </a:ext>
                  </a:extLst>
                </a:gridCol>
                <a:gridCol w="1451494">
                  <a:extLst>
                    <a:ext uri="{9D8B030D-6E8A-4147-A177-3AD203B41FA5}">
                      <a16:colId xmlns:a16="http://schemas.microsoft.com/office/drawing/2014/main" val="805647857"/>
                    </a:ext>
                  </a:extLst>
                </a:gridCol>
                <a:gridCol w="1451494">
                  <a:extLst>
                    <a:ext uri="{9D8B030D-6E8A-4147-A177-3AD203B41FA5}">
                      <a16:colId xmlns:a16="http://schemas.microsoft.com/office/drawing/2014/main" val="1895554794"/>
                    </a:ext>
                  </a:extLst>
                </a:gridCol>
                <a:gridCol w="57730">
                  <a:extLst>
                    <a:ext uri="{9D8B030D-6E8A-4147-A177-3AD203B41FA5}">
                      <a16:colId xmlns:a16="http://schemas.microsoft.com/office/drawing/2014/main" val="2186622345"/>
                    </a:ext>
                  </a:extLst>
                </a:gridCol>
                <a:gridCol w="1451494">
                  <a:extLst>
                    <a:ext uri="{9D8B030D-6E8A-4147-A177-3AD203B41FA5}">
                      <a16:colId xmlns:a16="http://schemas.microsoft.com/office/drawing/2014/main" val="3166262005"/>
                    </a:ext>
                  </a:extLst>
                </a:gridCol>
                <a:gridCol w="1451494">
                  <a:extLst>
                    <a:ext uri="{9D8B030D-6E8A-4147-A177-3AD203B41FA5}">
                      <a16:colId xmlns:a16="http://schemas.microsoft.com/office/drawing/2014/main" val="2117811220"/>
                    </a:ext>
                  </a:extLst>
                </a:gridCol>
              </a:tblGrid>
              <a:tr h="616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>
                          <a:effectLst/>
                        </a:rPr>
                        <a:t>Platform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</a:rPr>
                        <a:t>2018 Usage (Circ)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</a:rPr>
                        <a:t>2018 Cost Per Use (Circ)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</a:rPr>
                        <a:t>2018 Total Users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</a:rPr>
                        <a:t>2018 Cost Per User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ctr"/>
                </a:tc>
                <a:extLst>
                  <a:ext uri="{0D108BD9-81ED-4DB2-BD59-A6C34878D82A}">
                    <a16:rowId xmlns:a16="http://schemas.microsoft.com/office/drawing/2014/main" val="3536130113"/>
                  </a:ext>
                </a:extLst>
              </a:tr>
              <a:tr h="451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Overdrive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115923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 $              0.78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5339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 $            16.85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extLst>
                  <a:ext uri="{0D108BD9-81ED-4DB2-BD59-A6C34878D82A}">
                    <a16:rowId xmlns:a16="http://schemas.microsoft.com/office/drawing/2014/main" val="662510291"/>
                  </a:ext>
                </a:extLst>
              </a:tr>
              <a:tr h="451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Freegal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86317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 $              0.41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548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 $            63.87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extLst>
                  <a:ext uri="{0D108BD9-81ED-4DB2-BD59-A6C34878D82A}">
                    <a16:rowId xmlns:a16="http://schemas.microsoft.com/office/drawing/2014/main" val="4148285606"/>
                  </a:ext>
                </a:extLst>
              </a:tr>
              <a:tr h="451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RB Digital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27320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 $              0.62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1016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 $            16.80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/>
                </a:tc>
                <a:extLst>
                  <a:ext uri="{0D108BD9-81ED-4DB2-BD59-A6C34878D82A}">
                    <a16:rowId xmlns:a16="http://schemas.microsoft.com/office/drawing/2014/main" val="336957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17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4A64-6310-0A4E-80F4-0C5AAD84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759171"/>
          </a:xfrm>
        </p:spPr>
        <p:txBody>
          <a:bodyPr>
            <a:normAutofit fontScale="90000"/>
          </a:bodyPr>
          <a:lstStyle/>
          <a:p>
            <a:r>
              <a:rPr lang="en-US" dirty="0"/>
              <a:t>2018 </a:t>
            </a:r>
            <a:br>
              <a:rPr lang="en-US" dirty="0"/>
            </a:br>
            <a:r>
              <a:rPr lang="en-US" dirty="0"/>
              <a:t>Circulation Comparison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ADF8F2-66DD-D44C-8782-2E23E191D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543" y="828423"/>
            <a:ext cx="8261402" cy="51920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C0E99-8C6E-F341-B339-95C88F0A1B27}"/>
              </a:ext>
            </a:extLst>
          </p:cNvPr>
          <p:cNvSpPr txBox="1"/>
          <p:nvPr/>
        </p:nvSpPr>
        <p:spPr>
          <a:xfrm>
            <a:off x="252919" y="3424427"/>
            <a:ext cx="24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65AB17-2A6E-1448-A3BA-D0C79C60E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26055"/>
              </p:ext>
            </p:extLst>
          </p:nvPr>
        </p:nvGraphicFramePr>
        <p:xfrm>
          <a:off x="252919" y="3033584"/>
          <a:ext cx="2947482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693">
                  <a:extLst>
                    <a:ext uri="{9D8B030D-6E8A-4147-A177-3AD203B41FA5}">
                      <a16:colId xmlns:a16="http://schemas.microsoft.com/office/drawing/2014/main" val="2987782717"/>
                    </a:ext>
                  </a:extLst>
                </a:gridCol>
                <a:gridCol w="656693">
                  <a:extLst>
                    <a:ext uri="{9D8B030D-6E8A-4147-A177-3AD203B41FA5}">
                      <a16:colId xmlns:a16="http://schemas.microsoft.com/office/drawing/2014/main" val="3302593168"/>
                    </a:ext>
                  </a:extLst>
                </a:gridCol>
                <a:gridCol w="656693">
                  <a:extLst>
                    <a:ext uri="{9D8B030D-6E8A-4147-A177-3AD203B41FA5}">
                      <a16:colId xmlns:a16="http://schemas.microsoft.com/office/drawing/2014/main" val="523921726"/>
                    </a:ext>
                  </a:extLst>
                </a:gridCol>
                <a:gridCol w="977403">
                  <a:extLst>
                    <a:ext uri="{9D8B030D-6E8A-4147-A177-3AD203B41FA5}">
                      <a16:colId xmlns:a16="http://schemas.microsoft.com/office/drawing/2014/main" val="336640679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Physical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Digital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45336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779221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439925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211249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018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6484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94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E1D1B6-5889-BF4A-986D-897FFD2C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675806"/>
          </a:xfrm>
        </p:spPr>
        <p:txBody>
          <a:bodyPr/>
          <a:lstStyle/>
          <a:p>
            <a:r>
              <a:rPr lang="en-US" dirty="0"/>
              <a:t>Digital Circulation</a:t>
            </a:r>
            <a:br>
              <a:rPr lang="en-US" dirty="0"/>
            </a:br>
            <a:r>
              <a:rPr lang="en-US" dirty="0"/>
              <a:t>(2008-2018)</a:t>
            </a:r>
            <a:endParaRPr lang="en-US" sz="20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6FD95F2-43E2-6C41-9058-969AB7BD2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653861"/>
              </p:ext>
            </p:extLst>
          </p:nvPr>
        </p:nvGraphicFramePr>
        <p:xfrm>
          <a:off x="254001" y="3198389"/>
          <a:ext cx="2946400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547">
                  <a:extLst>
                    <a:ext uri="{9D8B030D-6E8A-4147-A177-3AD203B41FA5}">
                      <a16:colId xmlns:a16="http://schemas.microsoft.com/office/drawing/2014/main" val="2980381196"/>
                    </a:ext>
                  </a:extLst>
                </a:gridCol>
                <a:gridCol w="799239">
                  <a:extLst>
                    <a:ext uri="{9D8B030D-6E8A-4147-A177-3AD203B41FA5}">
                      <a16:colId xmlns:a16="http://schemas.microsoft.com/office/drawing/2014/main" val="2013094906"/>
                    </a:ext>
                  </a:extLst>
                </a:gridCol>
                <a:gridCol w="773866">
                  <a:extLst>
                    <a:ext uri="{9D8B030D-6E8A-4147-A177-3AD203B41FA5}">
                      <a16:colId xmlns:a16="http://schemas.microsoft.com/office/drawing/2014/main" val="2037288638"/>
                    </a:ext>
                  </a:extLst>
                </a:gridCol>
                <a:gridCol w="697748">
                  <a:extLst>
                    <a:ext uri="{9D8B030D-6E8A-4147-A177-3AD203B41FA5}">
                      <a16:colId xmlns:a16="http://schemas.microsoft.com/office/drawing/2014/main" val="1511595108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OverDrive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Freegal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Rbdigital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622505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2008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2,968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630837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2009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6,970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00541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11,602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385208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26,539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01543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49,446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349227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2013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63,213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26723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2014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74,977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39,748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238579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2015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88,302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95,656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3,239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714761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2016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88,079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92,450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7,719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606049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2017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99,548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83,254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613986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2018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115,923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87,062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8,264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541393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87E6C56-53F0-0843-8EA4-9FB48452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78" y="910007"/>
            <a:ext cx="8281042" cy="4982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61641E-B59A-1343-827A-71C0ABBDF030}"/>
              </a:ext>
            </a:extLst>
          </p:cNvPr>
          <p:cNvSpPr txBox="1"/>
          <p:nvPr/>
        </p:nvSpPr>
        <p:spPr>
          <a:xfrm>
            <a:off x="254000" y="2660462"/>
            <a:ext cx="3143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(All platforms: OverDrive, </a:t>
            </a:r>
            <a:r>
              <a:rPr lang="en-US" sz="1200" i="1" dirty="0" err="1">
                <a:solidFill>
                  <a:schemeClr val="bg1"/>
                </a:solidFill>
              </a:rPr>
              <a:t>Freegal</a:t>
            </a:r>
            <a:r>
              <a:rPr lang="en-US" sz="1200" i="1" dirty="0">
                <a:solidFill>
                  <a:schemeClr val="bg1"/>
                </a:solidFill>
              </a:rPr>
              <a:t>, </a:t>
            </a:r>
            <a:r>
              <a:rPr lang="en-US" sz="1200" i="1" dirty="0" err="1">
                <a:solidFill>
                  <a:schemeClr val="bg1"/>
                </a:solidFill>
              </a:rPr>
              <a:t>RBdigital</a:t>
            </a:r>
            <a:r>
              <a:rPr lang="en-US" sz="12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511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C96564-612E-1441-8B1D-70D839ACF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921" y="1281693"/>
            <a:ext cx="8286391" cy="452603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EC6C6EC-7834-7A45-9D5E-B9C26AD535DD}"/>
              </a:ext>
            </a:extLst>
          </p:cNvPr>
          <p:cNvSpPr txBox="1">
            <a:spLocks/>
          </p:cNvSpPr>
          <p:nvPr/>
        </p:nvSpPr>
        <p:spPr>
          <a:xfrm>
            <a:off x="252919" y="1123838"/>
            <a:ext cx="2947482" cy="154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OverDrive Titles Purchased</a:t>
            </a:r>
          </a:p>
          <a:p>
            <a:r>
              <a:rPr lang="en-US" dirty="0"/>
              <a:t>(2008 – 2018)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41F2F6-DBA6-E442-A129-E4B61A3A8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92466"/>
              </p:ext>
            </p:extLst>
          </p:nvPr>
        </p:nvGraphicFramePr>
        <p:xfrm>
          <a:off x="75660" y="3166130"/>
          <a:ext cx="3302000" cy="264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01285439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28297788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8444597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99419028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Audio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eBook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Video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25091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54526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51884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71727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87905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20846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2,475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31951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7612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2,912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65460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2,836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2251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2,693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35976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2,422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21869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1,941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1467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97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86958F-43A7-9549-AE0B-B46F8ADDB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453" y="846666"/>
            <a:ext cx="8319506" cy="513644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74744B-29FC-8542-8CD6-2C6137BE1731}"/>
              </a:ext>
            </a:extLst>
          </p:cNvPr>
          <p:cNvSpPr txBox="1">
            <a:spLocks/>
          </p:cNvSpPr>
          <p:nvPr/>
        </p:nvSpPr>
        <p:spPr>
          <a:xfrm>
            <a:off x="252919" y="1123838"/>
            <a:ext cx="2947482" cy="154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OverDrive Spending</a:t>
            </a:r>
          </a:p>
          <a:p>
            <a:r>
              <a:rPr lang="en-US" dirty="0"/>
              <a:t>(2008-2018)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4DD826-0D3F-7044-9E83-3AC1AC9B5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8118"/>
              </p:ext>
            </p:extLst>
          </p:nvPr>
        </p:nvGraphicFramePr>
        <p:xfrm>
          <a:off x="0" y="2946400"/>
          <a:ext cx="3429000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908">
                  <a:extLst>
                    <a:ext uri="{9D8B030D-6E8A-4147-A177-3AD203B41FA5}">
                      <a16:colId xmlns:a16="http://schemas.microsoft.com/office/drawing/2014/main" val="1017352717"/>
                    </a:ext>
                  </a:extLst>
                </a:gridCol>
                <a:gridCol w="888178">
                  <a:extLst>
                    <a:ext uri="{9D8B030D-6E8A-4147-A177-3AD203B41FA5}">
                      <a16:colId xmlns:a16="http://schemas.microsoft.com/office/drawing/2014/main" val="1020683545"/>
                    </a:ext>
                  </a:extLst>
                </a:gridCol>
                <a:gridCol w="875489">
                  <a:extLst>
                    <a:ext uri="{9D8B030D-6E8A-4147-A177-3AD203B41FA5}">
                      <a16:colId xmlns:a16="http://schemas.microsoft.com/office/drawing/2014/main" val="2428334207"/>
                    </a:ext>
                  </a:extLst>
                </a:gridCol>
                <a:gridCol w="837425">
                  <a:extLst>
                    <a:ext uri="{9D8B030D-6E8A-4147-A177-3AD203B41FA5}">
                      <a16:colId xmlns:a16="http://schemas.microsoft.com/office/drawing/2014/main" val="247704226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Audio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eBook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Video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56090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$ 20,006.68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57877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$ 12,072.60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92777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$ 17,180.40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3,412.38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89504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$ 18,358.16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$ 23,937.40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3847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$ 11,275.08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$ 48,603.49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2,198.75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79417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$ 14,130.99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$ 41,492.57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3,717.25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5902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$ 20,674.92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$ 56,748.31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4,318.87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86680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$ 12,449.11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$ 55,946.03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1,355.66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50308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$ 19,665.09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$ 66,924.93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863.16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0434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$ 21,375.16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$ 78,756.33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1,298.06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98119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$ 24,793.28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$ 65,073.38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98.87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158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73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36ED-75FA-3B49-A495-150F477D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799985"/>
          </a:xfrm>
        </p:spPr>
        <p:txBody>
          <a:bodyPr>
            <a:normAutofit/>
          </a:bodyPr>
          <a:lstStyle/>
          <a:p>
            <a:r>
              <a:rPr lang="en-US" dirty="0"/>
              <a:t>OverDrive Users </a:t>
            </a:r>
            <a:br>
              <a:rPr lang="en-US" dirty="0"/>
            </a:br>
            <a:r>
              <a:rPr lang="en-US" dirty="0"/>
              <a:t>(2008-2018)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8A3B5F-B56B-CE43-AD85-BF8B09B5D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463" y="859229"/>
            <a:ext cx="8263848" cy="4545503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B18BE2-A928-5840-9E90-1E74110F2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67959"/>
              </p:ext>
            </p:extLst>
          </p:nvPr>
        </p:nvGraphicFramePr>
        <p:xfrm>
          <a:off x="3510463" y="5613224"/>
          <a:ext cx="8263848" cy="358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654">
                  <a:extLst>
                    <a:ext uri="{9D8B030D-6E8A-4147-A177-3AD203B41FA5}">
                      <a16:colId xmlns:a16="http://schemas.microsoft.com/office/drawing/2014/main" val="1549372930"/>
                    </a:ext>
                  </a:extLst>
                </a:gridCol>
                <a:gridCol w="688654">
                  <a:extLst>
                    <a:ext uri="{9D8B030D-6E8A-4147-A177-3AD203B41FA5}">
                      <a16:colId xmlns:a16="http://schemas.microsoft.com/office/drawing/2014/main" val="1238959450"/>
                    </a:ext>
                  </a:extLst>
                </a:gridCol>
                <a:gridCol w="688654">
                  <a:extLst>
                    <a:ext uri="{9D8B030D-6E8A-4147-A177-3AD203B41FA5}">
                      <a16:colId xmlns:a16="http://schemas.microsoft.com/office/drawing/2014/main" val="814520203"/>
                    </a:ext>
                  </a:extLst>
                </a:gridCol>
                <a:gridCol w="688654">
                  <a:extLst>
                    <a:ext uri="{9D8B030D-6E8A-4147-A177-3AD203B41FA5}">
                      <a16:colId xmlns:a16="http://schemas.microsoft.com/office/drawing/2014/main" val="1824072632"/>
                    </a:ext>
                  </a:extLst>
                </a:gridCol>
                <a:gridCol w="688654">
                  <a:extLst>
                    <a:ext uri="{9D8B030D-6E8A-4147-A177-3AD203B41FA5}">
                      <a16:colId xmlns:a16="http://schemas.microsoft.com/office/drawing/2014/main" val="3569204114"/>
                    </a:ext>
                  </a:extLst>
                </a:gridCol>
                <a:gridCol w="688654">
                  <a:extLst>
                    <a:ext uri="{9D8B030D-6E8A-4147-A177-3AD203B41FA5}">
                      <a16:colId xmlns:a16="http://schemas.microsoft.com/office/drawing/2014/main" val="1102577182"/>
                    </a:ext>
                  </a:extLst>
                </a:gridCol>
                <a:gridCol w="688654">
                  <a:extLst>
                    <a:ext uri="{9D8B030D-6E8A-4147-A177-3AD203B41FA5}">
                      <a16:colId xmlns:a16="http://schemas.microsoft.com/office/drawing/2014/main" val="3664863871"/>
                    </a:ext>
                  </a:extLst>
                </a:gridCol>
                <a:gridCol w="688654">
                  <a:extLst>
                    <a:ext uri="{9D8B030D-6E8A-4147-A177-3AD203B41FA5}">
                      <a16:colId xmlns:a16="http://schemas.microsoft.com/office/drawing/2014/main" val="2580371488"/>
                    </a:ext>
                  </a:extLst>
                </a:gridCol>
                <a:gridCol w="688654">
                  <a:extLst>
                    <a:ext uri="{9D8B030D-6E8A-4147-A177-3AD203B41FA5}">
                      <a16:colId xmlns:a16="http://schemas.microsoft.com/office/drawing/2014/main" val="3076865433"/>
                    </a:ext>
                  </a:extLst>
                </a:gridCol>
                <a:gridCol w="688654">
                  <a:extLst>
                    <a:ext uri="{9D8B030D-6E8A-4147-A177-3AD203B41FA5}">
                      <a16:colId xmlns:a16="http://schemas.microsoft.com/office/drawing/2014/main" val="1595867151"/>
                    </a:ext>
                  </a:extLst>
                </a:gridCol>
                <a:gridCol w="688654">
                  <a:extLst>
                    <a:ext uri="{9D8B030D-6E8A-4147-A177-3AD203B41FA5}">
                      <a16:colId xmlns:a16="http://schemas.microsoft.com/office/drawing/2014/main" val="1971431350"/>
                    </a:ext>
                  </a:extLst>
                </a:gridCol>
                <a:gridCol w="688654">
                  <a:extLst>
                    <a:ext uri="{9D8B030D-6E8A-4147-A177-3AD203B41FA5}">
                      <a16:colId xmlns:a16="http://schemas.microsoft.com/office/drawing/2014/main" val="1578033228"/>
                    </a:ext>
                  </a:extLst>
                </a:gridCol>
              </a:tblGrid>
              <a:tr h="17929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2008 Users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2009 Users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2010 Users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2011 Users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2012 Users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2013 Users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2014 Users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2015 Users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2016 Users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2017 Users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2018 Users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extLst>
                  <a:ext uri="{0D108BD9-81ED-4DB2-BD59-A6C34878D82A}">
                    <a16:rowId xmlns:a16="http://schemas.microsoft.com/office/drawing/2014/main" val="1146837136"/>
                  </a:ext>
                </a:extLst>
              </a:tr>
              <a:tr h="17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 by Year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3740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5339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b"/>
                </a:tc>
                <a:extLst>
                  <a:ext uri="{0D108BD9-81ED-4DB2-BD59-A6C34878D82A}">
                    <a16:rowId xmlns:a16="http://schemas.microsoft.com/office/drawing/2014/main" val="397699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98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755B-15F2-AA4D-8B00-68C27C18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037052"/>
          </a:xfrm>
        </p:spPr>
        <p:txBody>
          <a:bodyPr>
            <a:normAutofit/>
          </a:bodyPr>
          <a:lstStyle/>
          <a:p>
            <a:r>
              <a:rPr lang="en-US" dirty="0" err="1"/>
              <a:t>Freegal</a:t>
            </a:r>
            <a:r>
              <a:rPr lang="en-US" dirty="0"/>
              <a:t>: </a:t>
            </a:r>
            <a:br>
              <a:rPr lang="en-US" dirty="0"/>
            </a:br>
            <a:r>
              <a:rPr lang="en-US" sz="3300" dirty="0"/>
              <a:t>Songs Streamed &amp; Downloaded (2015-2018)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632360-97AB-9840-9069-C1E2A2CE0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72634"/>
              </p:ext>
            </p:extLst>
          </p:nvPr>
        </p:nvGraphicFramePr>
        <p:xfrm>
          <a:off x="252919" y="3332514"/>
          <a:ext cx="2692399" cy="124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611">
                  <a:extLst>
                    <a:ext uri="{9D8B030D-6E8A-4147-A177-3AD203B41FA5}">
                      <a16:colId xmlns:a16="http://schemas.microsoft.com/office/drawing/2014/main" val="288475137"/>
                    </a:ext>
                  </a:extLst>
                </a:gridCol>
                <a:gridCol w="1114970">
                  <a:extLst>
                    <a:ext uri="{9D8B030D-6E8A-4147-A177-3AD203B41FA5}">
                      <a16:colId xmlns:a16="http://schemas.microsoft.com/office/drawing/2014/main" val="1775300175"/>
                    </a:ext>
                  </a:extLst>
                </a:gridCol>
                <a:gridCol w="1168818">
                  <a:extLst>
                    <a:ext uri="{9D8B030D-6E8A-4147-A177-3AD203B41FA5}">
                      <a16:colId xmlns:a16="http://schemas.microsoft.com/office/drawing/2014/main" val="109413449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Year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Songs Downloaded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Songs Streamed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725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7289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06771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15,052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77,399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0027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15,636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67,891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52623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14,155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72,907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047714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437B7D5-9587-7D49-83BC-C74319E5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78" y="954505"/>
            <a:ext cx="8317071" cy="49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5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7E9B-D970-504A-AC75-47C7AD50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314563"/>
          </a:xfrm>
        </p:spPr>
        <p:txBody>
          <a:bodyPr/>
          <a:lstStyle/>
          <a:p>
            <a:r>
              <a:rPr lang="en-US" dirty="0" err="1"/>
              <a:t>Freegal</a:t>
            </a:r>
            <a:r>
              <a:rPr lang="en-US" dirty="0"/>
              <a:t> Users (2015-2018)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C7BC1E-12C2-774F-9B49-6577ACB9E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162601"/>
              </p:ext>
            </p:extLst>
          </p:nvPr>
        </p:nvGraphicFramePr>
        <p:xfrm>
          <a:off x="252919" y="2598737"/>
          <a:ext cx="2514600" cy="124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270361307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427563798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0153576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Users - Downloads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Users - Streaming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81122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94059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77993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50275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530778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D55B211-6657-BD4C-A7B3-0D6DC2660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18" y="756355"/>
            <a:ext cx="7875037" cy="57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8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387D-27FF-5244-AB91-B675AFC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46131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RBdigital</a:t>
            </a:r>
            <a:r>
              <a:rPr lang="en-US" dirty="0"/>
              <a:t> Users</a:t>
            </a:r>
            <a:br>
              <a:rPr lang="en-US" dirty="0"/>
            </a:br>
            <a:r>
              <a:rPr lang="en-US" dirty="0"/>
              <a:t>(2015-2018)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5A9EE8-D3B8-4843-8F6F-CB448DD7E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880912"/>
              </p:ext>
            </p:extLst>
          </p:nvPr>
        </p:nvGraphicFramePr>
        <p:xfrm>
          <a:off x="345194" y="2225498"/>
          <a:ext cx="16510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73968889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559875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76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2459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7151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1952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02410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271C0E3-8BD1-4441-9A89-479B8CFC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806" y="745067"/>
            <a:ext cx="7668683" cy="57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3755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STLS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9EE2"/>
      </a:accent1>
      <a:accent2>
        <a:srgbClr val="F9AF30"/>
      </a:accent2>
      <a:accent3>
        <a:srgbClr val="8CC026"/>
      </a:accent3>
      <a:accent4>
        <a:srgbClr val="9A6EAB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{C50F3F04-FA14-8746-9166-4D1F20C5B257}tf10001124</Template>
  <TotalTime>104</TotalTime>
  <Words>447</Words>
  <Application>Microsoft Macintosh PowerPoint</Application>
  <PresentationFormat>Widescreen</PresentationFormat>
  <Paragraphs>260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Corbel</vt:lpstr>
      <vt:lpstr>Wingdings 2</vt:lpstr>
      <vt:lpstr>Frame</vt:lpstr>
      <vt:lpstr>Digital Library Platform Use</vt:lpstr>
      <vt:lpstr>2018  Circulation Comparison </vt:lpstr>
      <vt:lpstr>Digital Circulation (2008-2018)</vt:lpstr>
      <vt:lpstr>PowerPoint Presentation</vt:lpstr>
      <vt:lpstr>PowerPoint Presentation</vt:lpstr>
      <vt:lpstr>OverDrive Users  (2008-2018)</vt:lpstr>
      <vt:lpstr>Freegal:  Songs Streamed &amp; Downloaded (2015-2018)</vt:lpstr>
      <vt:lpstr>Freegal Users (2015-2018)</vt:lpstr>
      <vt:lpstr>RBdigital Users (2015-2018) </vt:lpstr>
      <vt:lpstr>RBdigital Checkouts (2015-2018) </vt:lpstr>
      <vt:lpstr>Platform Comparisons 2018: Cost per Circ &amp;  Cost per User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Jenns</dc:creator>
  <cp:lastModifiedBy>Erika Jenns</cp:lastModifiedBy>
  <cp:revision>12</cp:revision>
  <dcterms:created xsi:type="dcterms:W3CDTF">2019-05-09T16:51:20Z</dcterms:created>
  <dcterms:modified xsi:type="dcterms:W3CDTF">2019-05-09T19:16:01Z</dcterms:modified>
</cp:coreProperties>
</file>