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6" r:id="rId2"/>
    <p:sldId id="283" r:id="rId3"/>
    <p:sldId id="282" r:id="rId4"/>
    <p:sldId id="274" r:id="rId5"/>
    <p:sldId id="275" r:id="rId6"/>
    <p:sldId id="284" r:id="rId7"/>
    <p:sldId id="270" r:id="rId8"/>
    <p:sldId id="271" r:id="rId9"/>
    <p:sldId id="266" r:id="rId10"/>
    <p:sldId id="279" r:id="rId11"/>
    <p:sldId id="285" r:id="rId12"/>
    <p:sldId id="261" r:id="rId13"/>
    <p:sldId id="272" r:id="rId14"/>
    <p:sldId id="28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2"/>
    <p:restoredTop sz="96058"/>
  </p:normalViewPr>
  <p:slideViewPr>
    <p:cSldViewPr snapToGrid="0" snapToObjects="1">
      <p:cViewPr varScale="1">
        <p:scale>
          <a:sx n="117" d="100"/>
          <a:sy n="117" d="100"/>
        </p:scale>
        <p:origin x="176" y="45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954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3944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67534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45618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1840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10/5/20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769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10/5/20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23262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4529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58735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65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pPr/>
              <a:t>10/5/20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184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578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78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2228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10/5/20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357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10/5/20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052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pPr/>
              <a:t>10/5/20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1955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858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10/5/20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6572115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8.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hyperlink" Target="mailto:abuse_notify@stls.org" TargetMode="External"/><Relationship Id="rId2" Type="http://schemas.openxmlformats.org/officeDocument/2006/relationships/slideLayout" Target="../slideLayouts/slideLayout18.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78D6-9882-8B46-93E4-849DF7C9BBA6}"/>
              </a:ext>
            </a:extLst>
          </p:cNvPr>
          <p:cNvSpPr>
            <a:spLocks noGrp="1"/>
          </p:cNvSpPr>
          <p:nvPr>
            <p:ph type="ctrTitle"/>
          </p:nvPr>
        </p:nvSpPr>
        <p:spPr/>
        <p:txBody>
          <a:bodyPr/>
          <a:lstStyle/>
          <a:p>
            <a:r>
              <a:rPr lang="en-US" dirty="0"/>
              <a:t>Tech topics</a:t>
            </a:r>
          </a:p>
        </p:txBody>
      </p:sp>
      <p:sp>
        <p:nvSpPr>
          <p:cNvPr id="3" name="Subtitle 2">
            <a:extLst>
              <a:ext uri="{FF2B5EF4-FFF2-40B4-BE49-F238E27FC236}">
                <a16:creationId xmlns:a16="http://schemas.microsoft.com/office/drawing/2014/main" id="{0AF39414-6B29-9941-9336-022C25D06D0A}"/>
              </a:ext>
            </a:extLst>
          </p:cNvPr>
          <p:cNvSpPr>
            <a:spLocks noGrp="1"/>
          </p:cNvSpPr>
          <p:nvPr>
            <p:ph type="subTitle" idx="1"/>
          </p:nvPr>
        </p:nvSpPr>
        <p:spPr/>
        <p:txBody>
          <a:bodyPr/>
          <a:lstStyle/>
          <a:p>
            <a:r>
              <a:rPr lang="en-US" dirty="0"/>
              <a:t>National Cybersecurity Awareness Month kickoff</a:t>
            </a:r>
          </a:p>
        </p:txBody>
      </p:sp>
    </p:spTree>
    <p:extLst>
      <p:ext uri="{BB962C8B-B14F-4D97-AF65-F5344CB8AC3E}">
        <p14:creationId xmlns:p14="http://schemas.microsoft.com/office/powerpoint/2010/main" val="4175905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39975D-913C-344C-B785-E7577A122D83}"/>
              </a:ext>
            </a:extLst>
          </p:cNvPr>
          <p:cNvSpPr>
            <a:spLocks noGrp="1"/>
          </p:cNvSpPr>
          <p:nvPr>
            <p:ph type="title"/>
          </p:nvPr>
        </p:nvSpPr>
        <p:spPr>
          <a:xfrm>
            <a:off x="913775" y="193638"/>
            <a:ext cx="10364451" cy="548640"/>
          </a:xfrm>
        </p:spPr>
        <p:txBody>
          <a:bodyPr>
            <a:normAutofit fontScale="90000"/>
          </a:bodyPr>
          <a:lstStyle/>
          <a:p>
            <a:r>
              <a:rPr lang="en-US" dirty="0"/>
              <a:t>What are you looking for?</a:t>
            </a:r>
          </a:p>
        </p:txBody>
      </p:sp>
      <p:sp>
        <p:nvSpPr>
          <p:cNvPr id="8" name="Content Placeholder 7">
            <a:extLst>
              <a:ext uri="{FF2B5EF4-FFF2-40B4-BE49-F238E27FC236}">
                <a16:creationId xmlns:a16="http://schemas.microsoft.com/office/drawing/2014/main" id="{AEB0F77B-1E85-F04A-BCED-097EF3F88908}"/>
              </a:ext>
            </a:extLst>
          </p:cNvPr>
          <p:cNvSpPr>
            <a:spLocks noGrp="1"/>
          </p:cNvSpPr>
          <p:nvPr>
            <p:ph sz="quarter" idx="13"/>
          </p:nvPr>
        </p:nvSpPr>
        <p:spPr>
          <a:xfrm>
            <a:off x="913774" y="925158"/>
            <a:ext cx="10363826" cy="5626249"/>
          </a:xfrm>
        </p:spPr>
        <p:txBody>
          <a:bodyPr>
            <a:normAutofit/>
          </a:bodyPr>
          <a:lstStyle/>
          <a:p>
            <a:pPr marL="0" indent="0">
              <a:buNone/>
            </a:pPr>
            <a:endParaRPr lang="en-US" dirty="0"/>
          </a:p>
          <a:p>
            <a:pPr marL="457200" indent="-457200">
              <a:buFont typeface="+mj-lt"/>
              <a:buAutoNum type="arabicPeriod"/>
            </a:pPr>
            <a:endParaRPr lang="en-US" b="1" dirty="0"/>
          </a:p>
          <a:p>
            <a:endParaRPr lang="en-US" dirty="0"/>
          </a:p>
          <a:p>
            <a:endParaRPr lang="en-US" dirty="0"/>
          </a:p>
        </p:txBody>
      </p:sp>
      <p:pic>
        <p:nvPicPr>
          <p:cNvPr id="3" name="Picture 2">
            <a:extLst>
              <a:ext uri="{FF2B5EF4-FFF2-40B4-BE49-F238E27FC236}">
                <a16:creationId xmlns:a16="http://schemas.microsoft.com/office/drawing/2014/main" id="{86F05180-F768-F24E-9783-552E70126964}"/>
              </a:ext>
            </a:extLst>
          </p:cNvPr>
          <p:cNvPicPr>
            <a:picLocks noChangeAspect="1"/>
          </p:cNvPicPr>
          <p:nvPr/>
        </p:nvPicPr>
        <p:blipFill>
          <a:blip r:embed="rId3"/>
          <a:stretch>
            <a:fillRect/>
          </a:stretch>
        </p:blipFill>
        <p:spPr>
          <a:xfrm>
            <a:off x="495555" y="862393"/>
            <a:ext cx="5197021" cy="3046530"/>
          </a:xfrm>
          <a:prstGeom prst="rect">
            <a:avLst/>
          </a:prstGeom>
        </p:spPr>
      </p:pic>
      <p:pic>
        <p:nvPicPr>
          <p:cNvPr id="6" name="Content Placeholder 4">
            <a:extLst>
              <a:ext uri="{FF2B5EF4-FFF2-40B4-BE49-F238E27FC236}">
                <a16:creationId xmlns:a16="http://schemas.microsoft.com/office/drawing/2014/main" id="{D44BCDDE-41FA-5342-BAD4-57564A0BD9C2}"/>
              </a:ext>
            </a:extLst>
          </p:cNvPr>
          <p:cNvPicPr>
            <a:picLocks noChangeAspect="1"/>
          </p:cNvPicPr>
          <p:nvPr/>
        </p:nvPicPr>
        <p:blipFill rotWithShape="1">
          <a:blip r:embed="rId4"/>
          <a:srcRect r="52119"/>
          <a:stretch/>
        </p:blipFill>
        <p:spPr>
          <a:xfrm>
            <a:off x="6456220" y="1470212"/>
            <a:ext cx="5158837" cy="5081195"/>
          </a:xfrm>
          <a:prstGeom prst="rect">
            <a:avLst/>
          </a:prstGeom>
        </p:spPr>
      </p:pic>
      <p:sp>
        <p:nvSpPr>
          <p:cNvPr id="9" name="Donut 8">
            <a:extLst>
              <a:ext uri="{FF2B5EF4-FFF2-40B4-BE49-F238E27FC236}">
                <a16:creationId xmlns:a16="http://schemas.microsoft.com/office/drawing/2014/main" id="{1E782844-5A18-2248-8A2A-DC12C2BCBA1A}"/>
              </a:ext>
            </a:extLst>
          </p:cNvPr>
          <p:cNvSpPr/>
          <p:nvPr/>
        </p:nvSpPr>
        <p:spPr>
          <a:xfrm>
            <a:off x="752010" y="1065792"/>
            <a:ext cx="3863533" cy="301214"/>
          </a:xfrm>
          <a:prstGeom prst="donut">
            <a:avLst>
              <a:gd name="adj" fmla="val 4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5F7D2ED9-31E7-4046-9B91-BB74BBF41837}"/>
              </a:ext>
            </a:extLst>
          </p:cNvPr>
          <p:cNvSpPr/>
          <p:nvPr/>
        </p:nvSpPr>
        <p:spPr>
          <a:xfrm>
            <a:off x="6258632" y="2028115"/>
            <a:ext cx="4344054" cy="301214"/>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a:extLst>
              <a:ext uri="{FF2B5EF4-FFF2-40B4-BE49-F238E27FC236}">
                <a16:creationId xmlns:a16="http://schemas.microsoft.com/office/drawing/2014/main" id="{8904F099-276F-1044-8187-4720E26B3BF9}"/>
              </a:ext>
            </a:extLst>
          </p:cNvPr>
          <p:cNvSpPr/>
          <p:nvPr/>
        </p:nvSpPr>
        <p:spPr>
          <a:xfrm>
            <a:off x="6258632" y="2872248"/>
            <a:ext cx="4344054" cy="469666"/>
          </a:xfrm>
          <a:prstGeom prst="donut">
            <a:avLst>
              <a:gd name="adj" fmla="val 4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3123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39975D-913C-344C-B785-E7577A122D83}"/>
              </a:ext>
            </a:extLst>
          </p:cNvPr>
          <p:cNvSpPr>
            <a:spLocks noGrp="1"/>
          </p:cNvSpPr>
          <p:nvPr>
            <p:ph type="title"/>
          </p:nvPr>
        </p:nvSpPr>
        <p:spPr>
          <a:xfrm>
            <a:off x="913775" y="193638"/>
            <a:ext cx="10364451" cy="548640"/>
          </a:xfrm>
        </p:spPr>
        <p:txBody>
          <a:bodyPr>
            <a:normAutofit fontScale="90000"/>
          </a:bodyPr>
          <a:lstStyle/>
          <a:p>
            <a:r>
              <a:rPr lang="en-US" dirty="0"/>
              <a:t>What are you looking for?</a:t>
            </a:r>
          </a:p>
        </p:txBody>
      </p:sp>
      <p:sp>
        <p:nvSpPr>
          <p:cNvPr id="8" name="Content Placeholder 7">
            <a:extLst>
              <a:ext uri="{FF2B5EF4-FFF2-40B4-BE49-F238E27FC236}">
                <a16:creationId xmlns:a16="http://schemas.microsoft.com/office/drawing/2014/main" id="{AEB0F77B-1E85-F04A-BCED-097EF3F88908}"/>
              </a:ext>
            </a:extLst>
          </p:cNvPr>
          <p:cNvSpPr>
            <a:spLocks noGrp="1"/>
          </p:cNvSpPr>
          <p:nvPr>
            <p:ph sz="quarter" idx="13"/>
          </p:nvPr>
        </p:nvSpPr>
        <p:spPr>
          <a:xfrm>
            <a:off x="913774" y="925158"/>
            <a:ext cx="10363826" cy="5626249"/>
          </a:xfrm>
        </p:spPr>
        <p:txBody>
          <a:bodyPr>
            <a:normAutofit/>
          </a:bodyPr>
          <a:lstStyle/>
          <a:p>
            <a:pPr marL="0" indent="0">
              <a:buNone/>
            </a:pPr>
            <a:endParaRPr lang="en-US" dirty="0"/>
          </a:p>
          <a:p>
            <a:pPr marL="457200" indent="-457200">
              <a:buFont typeface="+mj-lt"/>
              <a:buAutoNum type="arabicPeriod"/>
            </a:pPr>
            <a:endParaRPr lang="en-US" b="1" dirty="0"/>
          </a:p>
          <a:p>
            <a:endParaRPr lang="en-US" dirty="0"/>
          </a:p>
          <a:p>
            <a:endParaRPr lang="en-US" dirty="0"/>
          </a:p>
        </p:txBody>
      </p:sp>
      <p:pic>
        <p:nvPicPr>
          <p:cNvPr id="4" name="Picture 3">
            <a:extLst>
              <a:ext uri="{FF2B5EF4-FFF2-40B4-BE49-F238E27FC236}">
                <a16:creationId xmlns:a16="http://schemas.microsoft.com/office/drawing/2014/main" id="{D4D04EDA-04DA-8D4B-A6B4-4F76CCB21C23}"/>
              </a:ext>
            </a:extLst>
          </p:cNvPr>
          <p:cNvPicPr>
            <a:picLocks noChangeAspect="1"/>
          </p:cNvPicPr>
          <p:nvPr/>
        </p:nvPicPr>
        <p:blipFill>
          <a:blip r:embed="rId3"/>
          <a:stretch>
            <a:fillRect/>
          </a:stretch>
        </p:blipFill>
        <p:spPr>
          <a:xfrm>
            <a:off x="913774" y="903246"/>
            <a:ext cx="8148049" cy="2014125"/>
          </a:xfrm>
          <a:prstGeom prst="rect">
            <a:avLst/>
          </a:prstGeom>
        </p:spPr>
      </p:pic>
      <p:pic>
        <p:nvPicPr>
          <p:cNvPr id="12" name="Picture 11">
            <a:extLst>
              <a:ext uri="{FF2B5EF4-FFF2-40B4-BE49-F238E27FC236}">
                <a16:creationId xmlns:a16="http://schemas.microsoft.com/office/drawing/2014/main" id="{26723107-0092-9E45-8C61-4CF1AD7E8090}"/>
              </a:ext>
            </a:extLst>
          </p:cNvPr>
          <p:cNvPicPr>
            <a:picLocks noChangeAspect="1"/>
          </p:cNvPicPr>
          <p:nvPr/>
        </p:nvPicPr>
        <p:blipFill>
          <a:blip r:embed="rId4"/>
          <a:stretch>
            <a:fillRect/>
          </a:stretch>
        </p:blipFill>
        <p:spPr>
          <a:xfrm>
            <a:off x="913773" y="3319182"/>
            <a:ext cx="8148049" cy="2213050"/>
          </a:xfrm>
          <a:prstGeom prst="rect">
            <a:avLst/>
          </a:prstGeom>
        </p:spPr>
      </p:pic>
    </p:spTree>
    <p:extLst>
      <p:ext uri="{BB962C8B-B14F-4D97-AF65-F5344CB8AC3E}">
        <p14:creationId xmlns:p14="http://schemas.microsoft.com/office/powerpoint/2010/main" val="232531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1FBF-0752-FD47-839B-222FD29CB667}"/>
              </a:ext>
            </a:extLst>
          </p:cNvPr>
          <p:cNvSpPr>
            <a:spLocks noGrp="1"/>
          </p:cNvSpPr>
          <p:nvPr>
            <p:ph type="title"/>
          </p:nvPr>
        </p:nvSpPr>
        <p:spPr>
          <a:xfrm>
            <a:off x="646111" y="452718"/>
            <a:ext cx="9404723" cy="559653"/>
          </a:xfrm>
        </p:spPr>
        <p:txBody>
          <a:bodyPr/>
          <a:lstStyle/>
          <a:p>
            <a:r>
              <a:rPr lang="en-US" dirty="0"/>
              <a:t>It’s all about phishing email</a:t>
            </a:r>
          </a:p>
        </p:txBody>
      </p:sp>
      <p:sp>
        <p:nvSpPr>
          <p:cNvPr id="3" name="Content Placeholder 2">
            <a:extLst>
              <a:ext uri="{FF2B5EF4-FFF2-40B4-BE49-F238E27FC236}">
                <a16:creationId xmlns:a16="http://schemas.microsoft.com/office/drawing/2014/main" id="{0DF54F2A-41E6-774F-B60B-13685F434250}"/>
              </a:ext>
            </a:extLst>
          </p:cNvPr>
          <p:cNvSpPr>
            <a:spLocks noGrp="1"/>
          </p:cNvSpPr>
          <p:nvPr>
            <p:ph sz="quarter" idx="13"/>
          </p:nvPr>
        </p:nvSpPr>
        <p:spPr>
          <a:xfrm>
            <a:off x="913774" y="1728788"/>
            <a:ext cx="10363826" cy="4062411"/>
          </a:xfrm>
        </p:spPr>
        <p:txBody>
          <a:bodyPr/>
          <a:lstStyle/>
          <a:p>
            <a:r>
              <a:rPr lang="en-US" dirty="0"/>
              <a:t>Every week we get this stuff</a:t>
            </a:r>
          </a:p>
        </p:txBody>
      </p:sp>
      <p:pic>
        <p:nvPicPr>
          <p:cNvPr id="5" name="Picture 4">
            <a:extLst>
              <a:ext uri="{FF2B5EF4-FFF2-40B4-BE49-F238E27FC236}">
                <a16:creationId xmlns:a16="http://schemas.microsoft.com/office/drawing/2014/main" id="{B9D7EA3C-2B0C-374C-BFB1-609E9169EB21}"/>
              </a:ext>
            </a:extLst>
          </p:cNvPr>
          <p:cNvPicPr>
            <a:picLocks noChangeAspect="1"/>
          </p:cNvPicPr>
          <p:nvPr/>
        </p:nvPicPr>
        <p:blipFill>
          <a:blip r:embed="rId2"/>
          <a:stretch>
            <a:fillRect/>
          </a:stretch>
        </p:blipFill>
        <p:spPr>
          <a:xfrm>
            <a:off x="228600" y="2214694"/>
            <a:ext cx="11744325" cy="1257169"/>
          </a:xfrm>
          <a:prstGeom prst="rect">
            <a:avLst/>
          </a:prstGeom>
        </p:spPr>
      </p:pic>
      <p:pic>
        <p:nvPicPr>
          <p:cNvPr id="7" name="Picture 6">
            <a:extLst>
              <a:ext uri="{FF2B5EF4-FFF2-40B4-BE49-F238E27FC236}">
                <a16:creationId xmlns:a16="http://schemas.microsoft.com/office/drawing/2014/main" id="{8417A75D-4268-BC4B-A192-71B2B719E0A6}"/>
              </a:ext>
            </a:extLst>
          </p:cNvPr>
          <p:cNvPicPr>
            <a:picLocks noChangeAspect="1"/>
          </p:cNvPicPr>
          <p:nvPr/>
        </p:nvPicPr>
        <p:blipFill>
          <a:blip r:embed="rId3"/>
          <a:stretch>
            <a:fillRect/>
          </a:stretch>
        </p:blipFill>
        <p:spPr>
          <a:xfrm>
            <a:off x="228600" y="3968747"/>
            <a:ext cx="5642629" cy="2308358"/>
          </a:xfrm>
          <a:prstGeom prst="rect">
            <a:avLst/>
          </a:prstGeom>
        </p:spPr>
      </p:pic>
      <p:pic>
        <p:nvPicPr>
          <p:cNvPr id="9" name="Picture 8">
            <a:extLst>
              <a:ext uri="{FF2B5EF4-FFF2-40B4-BE49-F238E27FC236}">
                <a16:creationId xmlns:a16="http://schemas.microsoft.com/office/drawing/2014/main" id="{5F197458-9013-8C40-B6CA-2B992B69337F}"/>
              </a:ext>
            </a:extLst>
          </p:cNvPr>
          <p:cNvPicPr>
            <a:picLocks noChangeAspect="1"/>
          </p:cNvPicPr>
          <p:nvPr/>
        </p:nvPicPr>
        <p:blipFill>
          <a:blip r:embed="rId4"/>
          <a:stretch>
            <a:fillRect/>
          </a:stretch>
        </p:blipFill>
        <p:spPr>
          <a:xfrm>
            <a:off x="6192743" y="3968747"/>
            <a:ext cx="5964759" cy="803277"/>
          </a:xfrm>
          <a:prstGeom prst="rect">
            <a:avLst/>
          </a:prstGeom>
        </p:spPr>
      </p:pic>
    </p:spTree>
    <p:extLst>
      <p:ext uri="{BB962C8B-B14F-4D97-AF65-F5344CB8AC3E}">
        <p14:creationId xmlns:p14="http://schemas.microsoft.com/office/powerpoint/2010/main" val="2293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BB3FC-CEE0-0148-AFDC-C5A7ED6720DD}"/>
              </a:ext>
            </a:extLst>
          </p:cNvPr>
          <p:cNvPicPr>
            <a:picLocks noChangeAspect="1"/>
          </p:cNvPicPr>
          <p:nvPr/>
        </p:nvPicPr>
        <p:blipFill>
          <a:blip r:embed="rId2"/>
          <a:stretch>
            <a:fillRect/>
          </a:stretch>
        </p:blipFill>
        <p:spPr>
          <a:xfrm>
            <a:off x="641430" y="0"/>
            <a:ext cx="10909139" cy="6858000"/>
          </a:xfrm>
          <a:prstGeom prst="rect">
            <a:avLst/>
          </a:prstGeom>
        </p:spPr>
      </p:pic>
    </p:spTree>
    <p:extLst>
      <p:ext uri="{BB962C8B-B14F-4D97-AF65-F5344CB8AC3E}">
        <p14:creationId xmlns:p14="http://schemas.microsoft.com/office/powerpoint/2010/main" val="235758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39975D-913C-344C-B785-E7577A122D83}"/>
              </a:ext>
            </a:extLst>
          </p:cNvPr>
          <p:cNvSpPr>
            <a:spLocks noGrp="1"/>
          </p:cNvSpPr>
          <p:nvPr>
            <p:ph type="title"/>
          </p:nvPr>
        </p:nvSpPr>
        <p:spPr>
          <a:xfrm>
            <a:off x="913775" y="193638"/>
            <a:ext cx="10364451" cy="548640"/>
          </a:xfrm>
        </p:spPr>
        <p:txBody>
          <a:bodyPr>
            <a:normAutofit fontScale="90000"/>
          </a:bodyPr>
          <a:lstStyle/>
          <a:p>
            <a:r>
              <a:rPr lang="en-US" dirty="0"/>
              <a:t>What’s the big deal if I click on a link?</a:t>
            </a:r>
          </a:p>
        </p:txBody>
      </p:sp>
      <p:sp>
        <p:nvSpPr>
          <p:cNvPr id="8" name="Content Placeholder 7">
            <a:extLst>
              <a:ext uri="{FF2B5EF4-FFF2-40B4-BE49-F238E27FC236}">
                <a16:creationId xmlns:a16="http://schemas.microsoft.com/office/drawing/2014/main" id="{AEB0F77B-1E85-F04A-BCED-097EF3F88908}"/>
              </a:ext>
            </a:extLst>
          </p:cNvPr>
          <p:cNvSpPr>
            <a:spLocks noGrp="1"/>
          </p:cNvSpPr>
          <p:nvPr>
            <p:ph sz="quarter" idx="13"/>
          </p:nvPr>
        </p:nvSpPr>
        <p:spPr>
          <a:xfrm>
            <a:off x="913774" y="925158"/>
            <a:ext cx="10363826" cy="5626249"/>
          </a:xfrm>
        </p:spPr>
        <p:txBody>
          <a:bodyPr>
            <a:normAutofit/>
          </a:bodyPr>
          <a:lstStyle/>
          <a:p>
            <a:pPr marL="0" indent="0">
              <a:buNone/>
            </a:pPr>
            <a:endParaRPr lang="en-US" dirty="0"/>
          </a:p>
          <a:p>
            <a:pPr marL="457200" indent="-457200">
              <a:buFont typeface="+mj-lt"/>
              <a:buAutoNum type="arabicPeriod"/>
            </a:pPr>
            <a:endParaRPr lang="en-US" b="1" dirty="0"/>
          </a:p>
          <a:p>
            <a:endParaRPr lang="en-US" dirty="0"/>
          </a:p>
          <a:p>
            <a:endParaRPr lang="en-US" dirty="0"/>
          </a:p>
        </p:txBody>
      </p:sp>
      <p:pic>
        <p:nvPicPr>
          <p:cNvPr id="4" name="Picture 3">
            <a:extLst>
              <a:ext uri="{FF2B5EF4-FFF2-40B4-BE49-F238E27FC236}">
                <a16:creationId xmlns:a16="http://schemas.microsoft.com/office/drawing/2014/main" id="{80A053AE-43D9-6A46-A1FE-F0FD69A8F29F}"/>
              </a:ext>
            </a:extLst>
          </p:cNvPr>
          <p:cNvPicPr>
            <a:picLocks noChangeAspect="1"/>
          </p:cNvPicPr>
          <p:nvPr/>
        </p:nvPicPr>
        <p:blipFill>
          <a:blip r:embed="rId3"/>
          <a:stretch>
            <a:fillRect/>
          </a:stretch>
        </p:blipFill>
        <p:spPr>
          <a:xfrm>
            <a:off x="2312901" y="1073885"/>
            <a:ext cx="7565571" cy="5328793"/>
          </a:xfrm>
          <a:prstGeom prst="rect">
            <a:avLst/>
          </a:prstGeom>
        </p:spPr>
      </p:pic>
    </p:spTree>
    <p:extLst>
      <p:ext uri="{BB962C8B-B14F-4D97-AF65-F5344CB8AC3E}">
        <p14:creationId xmlns:p14="http://schemas.microsoft.com/office/powerpoint/2010/main" val="237437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2DEF-3FE4-274D-84D3-011556C2EF26}"/>
              </a:ext>
            </a:extLst>
          </p:cNvPr>
          <p:cNvSpPr>
            <a:spLocks noGrp="1"/>
          </p:cNvSpPr>
          <p:nvPr>
            <p:ph type="title"/>
          </p:nvPr>
        </p:nvSpPr>
        <p:spPr>
          <a:xfrm>
            <a:off x="913775" y="139850"/>
            <a:ext cx="10364451" cy="548640"/>
          </a:xfrm>
        </p:spPr>
        <p:txBody>
          <a:bodyPr>
            <a:normAutofit fontScale="90000"/>
          </a:bodyPr>
          <a:lstStyle/>
          <a:p>
            <a:r>
              <a:rPr lang="en-US" dirty="0"/>
              <a:t>NCSAM – Do Your Part. #</a:t>
            </a:r>
            <a:r>
              <a:rPr lang="en-US" dirty="0" err="1"/>
              <a:t>BeCyberSmart</a:t>
            </a:r>
            <a:endParaRPr lang="en-US" dirty="0"/>
          </a:p>
        </p:txBody>
      </p:sp>
      <p:sp>
        <p:nvSpPr>
          <p:cNvPr id="3" name="Content Placeholder 2">
            <a:extLst>
              <a:ext uri="{FF2B5EF4-FFF2-40B4-BE49-F238E27FC236}">
                <a16:creationId xmlns:a16="http://schemas.microsoft.com/office/drawing/2014/main" id="{46ED07AE-7FD0-AE46-B0E4-07091C50B58F}"/>
              </a:ext>
            </a:extLst>
          </p:cNvPr>
          <p:cNvSpPr>
            <a:spLocks noGrp="1"/>
          </p:cNvSpPr>
          <p:nvPr>
            <p:ph sz="quarter" idx="13"/>
          </p:nvPr>
        </p:nvSpPr>
        <p:spPr>
          <a:xfrm>
            <a:off x="913774" y="978946"/>
            <a:ext cx="10363826" cy="5099125"/>
          </a:xfrm>
        </p:spPr>
        <p:txBody>
          <a:bodyPr/>
          <a:lstStyle/>
          <a:p>
            <a:pPr marL="0" indent="0">
              <a:buNone/>
            </a:pPr>
            <a:r>
              <a:rPr lang="en-US" sz="2400" b="1" dirty="0"/>
              <a:t>Now in its 17th year, National Cybersecurity Awareness Month (NCSAM) continues to raise awareness about the importance of cybersecurity across our Nation, ensuring that all Americans have the resources they need to be safer and more secure online.</a:t>
            </a:r>
          </a:p>
          <a:p>
            <a:pPr marL="0" indent="0">
              <a:buNone/>
            </a:pPr>
            <a:endParaRPr lang="en-US" sz="2400" b="1" dirty="0"/>
          </a:p>
          <a:p>
            <a:pPr marL="0" indent="0">
              <a:buNone/>
            </a:pPr>
            <a:r>
              <a:rPr lang="en-US" sz="2400" b="1" dirty="0"/>
              <a:t>Let’s celebrate -</a:t>
            </a:r>
          </a:p>
          <a:p>
            <a:pPr marL="0" indent="0">
              <a:buNone/>
            </a:pPr>
            <a:endParaRPr lang="en-US" dirty="0"/>
          </a:p>
          <a:p>
            <a:pPr marL="0" indent="0">
              <a:buNone/>
            </a:pPr>
            <a:r>
              <a:rPr lang="en-US" sz="2400" b="1" dirty="0"/>
              <a:t>All STLS email users will participate in a new KnowBe4 training campaign.</a:t>
            </a:r>
          </a:p>
        </p:txBody>
      </p:sp>
    </p:spTree>
    <p:extLst>
      <p:ext uri="{BB962C8B-B14F-4D97-AF65-F5344CB8AC3E}">
        <p14:creationId xmlns:p14="http://schemas.microsoft.com/office/powerpoint/2010/main" val="409597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2DEF-3FE4-274D-84D3-011556C2EF26}"/>
              </a:ext>
            </a:extLst>
          </p:cNvPr>
          <p:cNvSpPr>
            <a:spLocks noGrp="1"/>
          </p:cNvSpPr>
          <p:nvPr>
            <p:ph type="title"/>
          </p:nvPr>
        </p:nvSpPr>
        <p:spPr>
          <a:xfrm>
            <a:off x="913775" y="139850"/>
            <a:ext cx="10364451" cy="548640"/>
          </a:xfrm>
        </p:spPr>
        <p:txBody>
          <a:bodyPr>
            <a:normAutofit fontScale="90000"/>
          </a:bodyPr>
          <a:lstStyle/>
          <a:p>
            <a:r>
              <a:rPr lang="en-US" dirty="0"/>
              <a:t>Everyone gets this email</a:t>
            </a:r>
          </a:p>
        </p:txBody>
      </p:sp>
      <p:pic>
        <p:nvPicPr>
          <p:cNvPr id="5" name="Content Placeholder 4">
            <a:extLst>
              <a:ext uri="{FF2B5EF4-FFF2-40B4-BE49-F238E27FC236}">
                <a16:creationId xmlns:a16="http://schemas.microsoft.com/office/drawing/2014/main" id="{6F049ACB-23D9-384A-8E64-6DFDA116B220}"/>
              </a:ext>
            </a:extLst>
          </p:cNvPr>
          <p:cNvPicPr>
            <a:picLocks noGrp="1" noChangeAspect="1"/>
          </p:cNvPicPr>
          <p:nvPr>
            <p:ph sz="quarter" idx="13"/>
          </p:nvPr>
        </p:nvPicPr>
        <p:blipFill>
          <a:blip r:embed="rId2"/>
          <a:stretch>
            <a:fillRect/>
          </a:stretch>
        </p:blipFill>
        <p:spPr>
          <a:xfrm>
            <a:off x="914400" y="1128048"/>
            <a:ext cx="10363200" cy="4801929"/>
          </a:xfrm>
        </p:spPr>
      </p:pic>
    </p:spTree>
    <p:extLst>
      <p:ext uri="{BB962C8B-B14F-4D97-AF65-F5344CB8AC3E}">
        <p14:creationId xmlns:p14="http://schemas.microsoft.com/office/powerpoint/2010/main" val="231116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80EE4-E70B-3F4F-B001-7882A77A6C3B}"/>
              </a:ext>
            </a:extLst>
          </p:cNvPr>
          <p:cNvSpPr>
            <a:spLocks noGrp="1"/>
          </p:cNvSpPr>
          <p:nvPr>
            <p:ph type="title"/>
          </p:nvPr>
        </p:nvSpPr>
        <p:spPr>
          <a:xfrm>
            <a:off x="913775" y="172123"/>
            <a:ext cx="10364451" cy="548639"/>
          </a:xfrm>
        </p:spPr>
        <p:txBody>
          <a:bodyPr>
            <a:noAutofit/>
          </a:bodyPr>
          <a:lstStyle/>
          <a:p>
            <a:endParaRPr lang="en-US" sz="3200" dirty="0"/>
          </a:p>
        </p:txBody>
      </p:sp>
      <p:pic>
        <p:nvPicPr>
          <p:cNvPr id="7" name="Content Placeholder 6">
            <a:extLst>
              <a:ext uri="{FF2B5EF4-FFF2-40B4-BE49-F238E27FC236}">
                <a16:creationId xmlns:a16="http://schemas.microsoft.com/office/drawing/2014/main" id="{1A2D7328-D9E2-5548-A0BA-8D8DBE4786C1}"/>
              </a:ext>
            </a:extLst>
          </p:cNvPr>
          <p:cNvPicPr>
            <a:picLocks noGrp="1" noChangeAspect="1"/>
          </p:cNvPicPr>
          <p:nvPr>
            <p:ph sz="quarter" idx="13"/>
          </p:nvPr>
        </p:nvPicPr>
        <p:blipFill>
          <a:blip r:embed="rId2"/>
          <a:stretch>
            <a:fillRect/>
          </a:stretch>
        </p:blipFill>
        <p:spPr>
          <a:xfrm>
            <a:off x="1021976" y="935917"/>
            <a:ext cx="10170742" cy="5741321"/>
          </a:xfrm>
        </p:spPr>
      </p:pic>
    </p:spTree>
    <p:extLst>
      <p:ext uri="{BB962C8B-B14F-4D97-AF65-F5344CB8AC3E}">
        <p14:creationId xmlns:p14="http://schemas.microsoft.com/office/powerpoint/2010/main" val="423249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FB80F-DD0C-A343-B50C-F39D183718F1}"/>
              </a:ext>
            </a:extLst>
          </p:cNvPr>
          <p:cNvSpPr>
            <a:spLocks noGrp="1"/>
          </p:cNvSpPr>
          <p:nvPr>
            <p:ph type="title"/>
          </p:nvPr>
        </p:nvSpPr>
        <p:spPr>
          <a:xfrm>
            <a:off x="913775" y="139850"/>
            <a:ext cx="10364451" cy="548640"/>
          </a:xfrm>
        </p:spPr>
        <p:txBody>
          <a:bodyPr>
            <a:noAutofit/>
          </a:bodyPr>
          <a:lstStyle/>
          <a:p>
            <a:r>
              <a:rPr lang="en-US" sz="3600" dirty="0"/>
              <a:t>Two main components</a:t>
            </a:r>
          </a:p>
        </p:txBody>
      </p:sp>
      <p:pic>
        <p:nvPicPr>
          <p:cNvPr id="7" name="Content Placeholder 6">
            <a:extLst>
              <a:ext uri="{FF2B5EF4-FFF2-40B4-BE49-F238E27FC236}">
                <a16:creationId xmlns:a16="http://schemas.microsoft.com/office/drawing/2014/main" id="{6C74959C-A42D-AB4E-997D-43921736D886}"/>
              </a:ext>
            </a:extLst>
          </p:cNvPr>
          <p:cNvPicPr>
            <a:picLocks noGrp="1" noChangeAspect="1"/>
          </p:cNvPicPr>
          <p:nvPr>
            <p:ph sz="quarter" idx="13"/>
          </p:nvPr>
        </p:nvPicPr>
        <p:blipFill>
          <a:blip r:embed="rId2"/>
          <a:stretch>
            <a:fillRect/>
          </a:stretch>
        </p:blipFill>
        <p:spPr>
          <a:xfrm>
            <a:off x="1665201" y="1134038"/>
            <a:ext cx="8861597" cy="4385784"/>
          </a:xfrm>
        </p:spPr>
      </p:pic>
      <p:sp>
        <p:nvSpPr>
          <p:cNvPr id="8" name="TextBox 7">
            <a:extLst>
              <a:ext uri="{FF2B5EF4-FFF2-40B4-BE49-F238E27FC236}">
                <a16:creationId xmlns:a16="http://schemas.microsoft.com/office/drawing/2014/main" id="{5011DF1B-9FDF-1C4F-9829-65C0716AA0C0}"/>
              </a:ext>
            </a:extLst>
          </p:cNvPr>
          <p:cNvSpPr txBox="1"/>
          <p:nvPr/>
        </p:nvSpPr>
        <p:spPr>
          <a:xfrm>
            <a:off x="1034143" y="5965371"/>
            <a:ext cx="5886548" cy="461665"/>
          </a:xfrm>
          <a:prstGeom prst="rect">
            <a:avLst/>
          </a:prstGeom>
          <a:noFill/>
        </p:spPr>
        <p:txBody>
          <a:bodyPr wrap="none" rtlCol="0">
            <a:spAutoFit/>
          </a:bodyPr>
          <a:lstStyle/>
          <a:p>
            <a:r>
              <a:rPr lang="en-US" sz="2400" dirty="0"/>
              <a:t>Start and stop as often as you need to</a:t>
            </a:r>
          </a:p>
        </p:txBody>
      </p:sp>
    </p:spTree>
    <p:extLst>
      <p:ext uri="{BB962C8B-B14F-4D97-AF65-F5344CB8AC3E}">
        <p14:creationId xmlns:p14="http://schemas.microsoft.com/office/powerpoint/2010/main" val="29162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2DEF-3FE4-274D-84D3-011556C2EF26}"/>
              </a:ext>
            </a:extLst>
          </p:cNvPr>
          <p:cNvSpPr>
            <a:spLocks noGrp="1"/>
          </p:cNvSpPr>
          <p:nvPr>
            <p:ph type="title"/>
          </p:nvPr>
        </p:nvSpPr>
        <p:spPr>
          <a:xfrm>
            <a:off x="913775" y="139850"/>
            <a:ext cx="10364451" cy="548640"/>
          </a:xfrm>
        </p:spPr>
        <p:txBody>
          <a:bodyPr>
            <a:normAutofit fontScale="90000"/>
          </a:bodyPr>
          <a:lstStyle/>
          <a:p>
            <a:r>
              <a:rPr lang="en-US" dirty="0"/>
              <a:t>Then what?</a:t>
            </a:r>
          </a:p>
        </p:txBody>
      </p:sp>
      <p:sp>
        <p:nvSpPr>
          <p:cNvPr id="3" name="Content Placeholder 2">
            <a:extLst>
              <a:ext uri="{FF2B5EF4-FFF2-40B4-BE49-F238E27FC236}">
                <a16:creationId xmlns:a16="http://schemas.microsoft.com/office/drawing/2014/main" id="{46ED07AE-7FD0-AE46-B0E4-07091C50B58F}"/>
              </a:ext>
            </a:extLst>
          </p:cNvPr>
          <p:cNvSpPr>
            <a:spLocks noGrp="1"/>
          </p:cNvSpPr>
          <p:nvPr>
            <p:ph sz="quarter" idx="13"/>
          </p:nvPr>
        </p:nvSpPr>
        <p:spPr>
          <a:xfrm>
            <a:off x="913774" y="978946"/>
            <a:ext cx="10363826" cy="5099125"/>
          </a:xfrm>
        </p:spPr>
        <p:txBody>
          <a:bodyPr/>
          <a:lstStyle/>
          <a:p>
            <a:pPr marL="0" indent="0">
              <a:buNone/>
            </a:pPr>
            <a:r>
              <a:rPr lang="en-US" dirty="0"/>
              <a:t>Reminder messages are automatically be sent each week to email users who haven’t started the training campaign.</a:t>
            </a:r>
          </a:p>
          <a:p>
            <a:pPr marL="0" indent="0">
              <a:buNone/>
            </a:pPr>
            <a:r>
              <a:rPr lang="en-US" dirty="0"/>
              <a:t>Tips sheets and infographics.</a:t>
            </a:r>
          </a:p>
          <a:p>
            <a:pPr marL="0" indent="0">
              <a:buNone/>
            </a:pPr>
            <a:endParaRPr lang="en-US" dirty="0"/>
          </a:p>
          <a:p>
            <a:pPr marL="0" indent="0">
              <a:buNone/>
            </a:pPr>
            <a:r>
              <a:rPr lang="en-US" dirty="0"/>
              <a:t>Target of 2/3 of users to complete the training by the end of November.</a:t>
            </a:r>
          </a:p>
          <a:p>
            <a:pPr marL="0" indent="0">
              <a:buNone/>
            </a:pPr>
            <a:r>
              <a:rPr lang="en-US" dirty="0"/>
              <a:t>90% would be nice</a:t>
            </a:r>
          </a:p>
          <a:p>
            <a:pPr marL="0" indent="0">
              <a:buNone/>
            </a:pPr>
            <a:endParaRPr lang="en-US" dirty="0"/>
          </a:p>
          <a:p>
            <a:pPr marL="0" indent="0">
              <a:buNone/>
            </a:pPr>
            <a:r>
              <a:rPr lang="en-US" dirty="0"/>
              <a:t>Remind your staff to watch for an email and participate in the training.</a:t>
            </a:r>
          </a:p>
          <a:p>
            <a:pPr marL="0" indent="0">
              <a:buNone/>
            </a:pPr>
            <a:endParaRPr lang="en-US" dirty="0"/>
          </a:p>
          <a:p>
            <a:pPr marL="0" indent="0">
              <a:buNone/>
            </a:pPr>
            <a:r>
              <a:rPr lang="en-US" dirty="0"/>
              <a:t>Monthly automated Phish testing still happens.</a:t>
            </a:r>
          </a:p>
        </p:txBody>
      </p:sp>
    </p:spTree>
    <p:extLst>
      <p:ext uri="{BB962C8B-B14F-4D97-AF65-F5344CB8AC3E}">
        <p14:creationId xmlns:p14="http://schemas.microsoft.com/office/powerpoint/2010/main" val="307440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39975D-913C-344C-B785-E7577A122D83}"/>
              </a:ext>
            </a:extLst>
          </p:cNvPr>
          <p:cNvSpPr>
            <a:spLocks noGrp="1"/>
          </p:cNvSpPr>
          <p:nvPr>
            <p:ph type="title"/>
          </p:nvPr>
        </p:nvSpPr>
        <p:spPr>
          <a:xfrm>
            <a:off x="913775" y="193638"/>
            <a:ext cx="10364451" cy="548640"/>
          </a:xfrm>
        </p:spPr>
        <p:txBody>
          <a:bodyPr>
            <a:normAutofit fontScale="90000"/>
          </a:bodyPr>
          <a:lstStyle/>
          <a:p>
            <a:r>
              <a:rPr lang="en-US" dirty="0"/>
              <a:t>10 Cybersecurity awareness tips</a:t>
            </a:r>
          </a:p>
        </p:txBody>
      </p:sp>
      <p:sp>
        <p:nvSpPr>
          <p:cNvPr id="8" name="Content Placeholder 7">
            <a:extLst>
              <a:ext uri="{FF2B5EF4-FFF2-40B4-BE49-F238E27FC236}">
                <a16:creationId xmlns:a16="http://schemas.microsoft.com/office/drawing/2014/main" id="{AEB0F77B-1E85-F04A-BCED-097EF3F88908}"/>
              </a:ext>
            </a:extLst>
          </p:cNvPr>
          <p:cNvSpPr>
            <a:spLocks noGrp="1"/>
          </p:cNvSpPr>
          <p:nvPr>
            <p:ph sz="quarter" idx="13"/>
          </p:nvPr>
        </p:nvSpPr>
        <p:spPr>
          <a:xfrm>
            <a:off x="913774" y="925158"/>
            <a:ext cx="10363826" cy="5626249"/>
          </a:xfrm>
        </p:spPr>
        <p:txBody>
          <a:bodyPr/>
          <a:lstStyle/>
          <a:p>
            <a:pPr marL="457200" indent="-457200">
              <a:buFont typeface="+mj-lt"/>
              <a:buAutoNum type="arabicPeriod"/>
            </a:pPr>
            <a:r>
              <a:rPr lang="en-US" sz="2400" dirty="0"/>
              <a:t>Don’t click on direct links (in emails, text messages, etc.), especially those that are asking you to enter sensitive information. It's best to go directly to the source.</a:t>
            </a:r>
            <a:r>
              <a:rPr lang="en-US" sz="2400" b="1" dirty="0"/>
              <a:t> </a:t>
            </a:r>
          </a:p>
          <a:p>
            <a:pPr marL="457200" indent="-457200">
              <a:buFont typeface="+mj-lt"/>
              <a:buAutoNum type="arabicPeriod"/>
            </a:pPr>
            <a:r>
              <a:rPr lang="en-US" sz="2400" dirty="0"/>
              <a:t>Don't overshare on social media. These details can provide hackers with your location, ammunition to craft spear phishing attacks, and answers to security questions. Think before you share!</a:t>
            </a:r>
          </a:p>
          <a:p>
            <a:pPr marL="457200" indent="-457200">
              <a:buFont typeface="+mj-lt"/>
              <a:buAutoNum type="arabicPeriod"/>
            </a:pPr>
            <a:r>
              <a:rPr lang="en-US" sz="2400" dirty="0"/>
              <a:t>Don’t go “out of bounds” for communication. E.g. if you’re buying something on eBay, and the other party wants to negotiate via email instead of the bidding system. </a:t>
            </a:r>
          </a:p>
          <a:p>
            <a:pPr marL="457200" indent="-457200">
              <a:buFont typeface="+mj-lt"/>
              <a:buAutoNum type="arabicPeriod"/>
            </a:pPr>
            <a:r>
              <a:rPr lang="en-US" sz="2400" dirty="0"/>
              <a:t>Never reuse passwords between any website or service. </a:t>
            </a:r>
          </a:p>
          <a:p>
            <a:pPr marL="457200" indent="-457200">
              <a:buFont typeface="+mj-lt"/>
              <a:buAutoNum type="arabicPeriod"/>
            </a:pPr>
            <a:r>
              <a:rPr lang="en-US" sz="2400" dirty="0"/>
              <a:t>Always be skeptical of any unexpected invoice, or request to get or pay for anything by using gift cards. </a:t>
            </a:r>
          </a:p>
          <a:p>
            <a:endParaRPr lang="en-US" b="1" dirty="0"/>
          </a:p>
          <a:p>
            <a:endParaRPr lang="en-US" dirty="0"/>
          </a:p>
          <a:p>
            <a:endParaRPr lang="en-US" dirty="0"/>
          </a:p>
        </p:txBody>
      </p:sp>
    </p:spTree>
    <p:extLst>
      <p:ext uri="{BB962C8B-B14F-4D97-AF65-F5344CB8AC3E}">
        <p14:creationId xmlns:p14="http://schemas.microsoft.com/office/powerpoint/2010/main" val="51865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39975D-913C-344C-B785-E7577A122D83}"/>
              </a:ext>
            </a:extLst>
          </p:cNvPr>
          <p:cNvSpPr>
            <a:spLocks noGrp="1"/>
          </p:cNvSpPr>
          <p:nvPr>
            <p:ph type="title"/>
          </p:nvPr>
        </p:nvSpPr>
        <p:spPr>
          <a:xfrm>
            <a:off x="913775" y="193638"/>
            <a:ext cx="10364451" cy="548640"/>
          </a:xfrm>
        </p:spPr>
        <p:txBody>
          <a:bodyPr>
            <a:normAutofit fontScale="90000"/>
          </a:bodyPr>
          <a:lstStyle/>
          <a:p>
            <a:r>
              <a:rPr lang="en-US" dirty="0"/>
              <a:t>10 Cybersecurity awareness tips</a:t>
            </a:r>
          </a:p>
        </p:txBody>
      </p:sp>
      <p:sp>
        <p:nvSpPr>
          <p:cNvPr id="8" name="Content Placeholder 7">
            <a:extLst>
              <a:ext uri="{FF2B5EF4-FFF2-40B4-BE49-F238E27FC236}">
                <a16:creationId xmlns:a16="http://schemas.microsoft.com/office/drawing/2014/main" id="{AEB0F77B-1E85-F04A-BCED-097EF3F88908}"/>
              </a:ext>
            </a:extLst>
          </p:cNvPr>
          <p:cNvSpPr>
            <a:spLocks noGrp="1"/>
          </p:cNvSpPr>
          <p:nvPr>
            <p:ph sz="quarter" idx="13"/>
          </p:nvPr>
        </p:nvSpPr>
        <p:spPr>
          <a:xfrm>
            <a:off x="913774" y="925158"/>
            <a:ext cx="10363826" cy="5626249"/>
          </a:xfrm>
        </p:spPr>
        <p:txBody>
          <a:bodyPr>
            <a:normAutofit lnSpcReduction="10000"/>
          </a:bodyPr>
          <a:lstStyle/>
          <a:p>
            <a:pPr marL="457200" indent="-457200">
              <a:buFont typeface="+mj-lt"/>
              <a:buAutoNum type="arabicPeriod" startAt="6"/>
            </a:pPr>
            <a:r>
              <a:rPr lang="en-US" sz="2400" dirty="0"/>
              <a:t>Never answer authentication recovery questions (e.g. What is your mother’s maiden name?) with real answers. Unfortunately, that means you’ll have to write down each question and answer for each website that requires them, but you’ll be far less likely to have your account hijacked. </a:t>
            </a:r>
          </a:p>
          <a:p>
            <a:pPr marL="457200" indent="-457200">
              <a:buFont typeface="+mj-lt"/>
              <a:buAutoNum type="arabicPeriod" startAt="6"/>
            </a:pPr>
            <a:r>
              <a:rPr lang="en-US" sz="2400" dirty="0"/>
              <a:t>It is ok to speak to (confirm with) an email sender's request to transfer that $300, by the end of the day, even if it is your boss. Better safe than sorry. </a:t>
            </a:r>
          </a:p>
          <a:p>
            <a:pPr marL="457200" indent="-457200">
              <a:buFont typeface="+mj-lt"/>
              <a:buAutoNum type="arabicPeriod" startAt="6"/>
            </a:pPr>
            <a:r>
              <a:rPr lang="en-US" sz="2400" dirty="0"/>
              <a:t>Report any suspicious emails by forwarding them to </a:t>
            </a:r>
            <a:r>
              <a:rPr lang="en-US" sz="2400" dirty="0">
                <a:hlinkClick r:id="rId3"/>
              </a:rPr>
              <a:t>abuse_notify@stls.org</a:t>
            </a:r>
            <a:r>
              <a:rPr lang="en-US" sz="2400" dirty="0"/>
              <a:t>. Do not forward them to anyone else.</a:t>
            </a:r>
          </a:p>
          <a:p>
            <a:pPr marL="457200" indent="-457200">
              <a:buFont typeface="+mj-lt"/>
              <a:buAutoNum type="arabicPeriod" startAt="6"/>
            </a:pPr>
            <a:r>
              <a:rPr lang="en-US" sz="2400" dirty="0"/>
              <a:t>Invest in a password management tool – NO one has the time to remember all those passwords!</a:t>
            </a:r>
          </a:p>
          <a:p>
            <a:pPr marL="457200" indent="-457200">
              <a:buFont typeface="+mj-lt"/>
              <a:buAutoNum type="arabicPeriod" startAt="6"/>
            </a:pPr>
            <a:r>
              <a:rPr lang="en-US" sz="2400" dirty="0"/>
              <a:t>Be vigilant with suspicious SMS messages. Your bank will NEVER ask you to access your account from an SMS.</a:t>
            </a:r>
          </a:p>
          <a:p>
            <a:pPr marL="457200" indent="-457200">
              <a:buFont typeface="+mj-lt"/>
              <a:buAutoNum type="arabicPeriod" startAt="6"/>
            </a:pPr>
            <a:endParaRPr lang="en-US" dirty="0"/>
          </a:p>
          <a:p>
            <a:pPr marL="457200" indent="-457200">
              <a:buFont typeface="+mj-lt"/>
              <a:buAutoNum type="arabicPeriod" startAt="6"/>
            </a:pPr>
            <a:endParaRPr lang="en-US" b="1" dirty="0"/>
          </a:p>
          <a:p>
            <a:endParaRPr lang="en-US" dirty="0"/>
          </a:p>
          <a:p>
            <a:endParaRPr lang="en-US" dirty="0"/>
          </a:p>
        </p:txBody>
      </p:sp>
    </p:spTree>
    <p:extLst>
      <p:ext uri="{BB962C8B-B14F-4D97-AF65-F5344CB8AC3E}">
        <p14:creationId xmlns:p14="http://schemas.microsoft.com/office/powerpoint/2010/main" val="136712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DC28-D312-3641-9980-4AC85B266132}"/>
              </a:ext>
            </a:extLst>
          </p:cNvPr>
          <p:cNvSpPr>
            <a:spLocks noGrp="1"/>
          </p:cNvSpPr>
          <p:nvPr>
            <p:ph type="title"/>
          </p:nvPr>
        </p:nvSpPr>
        <p:spPr>
          <a:xfrm>
            <a:off x="646111" y="239485"/>
            <a:ext cx="9404723" cy="653143"/>
          </a:xfrm>
        </p:spPr>
        <p:txBody>
          <a:bodyPr/>
          <a:lstStyle/>
          <a:p>
            <a:r>
              <a:rPr lang="en-US" dirty="0"/>
              <a:t>The email header is your friend</a:t>
            </a:r>
          </a:p>
        </p:txBody>
      </p:sp>
      <p:pic>
        <p:nvPicPr>
          <p:cNvPr id="5" name="Content Placeholder 4">
            <a:extLst>
              <a:ext uri="{FF2B5EF4-FFF2-40B4-BE49-F238E27FC236}">
                <a16:creationId xmlns:a16="http://schemas.microsoft.com/office/drawing/2014/main" id="{45353882-EDE5-3E42-B086-39C8DF3F7EF5}"/>
              </a:ext>
            </a:extLst>
          </p:cNvPr>
          <p:cNvPicPr>
            <a:picLocks noGrp="1" noChangeAspect="1"/>
          </p:cNvPicPr>
          <p:nvPr>
            <p:ph sz="quarter" idx="13"/>
          </p:nvPr>
        </p:nvPicPr>
        <p:blipFill>
          <a:blip r:embed="rId2"/>
          <a:stretch>
            <a:fillRect/>
          </a:stretch>
        </p:blipFill>
        <p:spPr>
          <a:xfrm>
            <a:off x="624885" y="2214694"/>
            <a:ext cx="10942230" cy="2877605"/>
          </a:xfrm>
        </p:spPr>
      </p:pic>
      <p:sp>
        <p:nvSpPr>
          <p:cNvPr id="6" name="Down Arrow 5">
            <a:extLst>
              <a:ext uri="{FF2B5EF4-FFF2-40B4-BE49-F238E27FC236}">
                <a16:creationId xmlns:a16="http://schemas.microsoft.com/office/drawing/2014/main" id="{6F8FB8E7-71B6-6B4F-9186-AAC45B205388}"/>
              </a:ext>
            </a:extLst>
          </p:cNvPr>
          <p:cNvSpPr/>
          <p:nvPr/>
        </p:nvSpPr>
        <p:spPr>
          <a:xfrm>
            <a:off x="527014" y="172549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9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{4C35B0C6-AD2F-DE44-B0F5-C7BA65B8F259}tf10001062</Template>
  <TotalTime>1849</TotalTime>
  <Words>493</Words>
  <Application>Microsoft Macintosh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Tech topics</vt:lpstr>
      <vt:lpstr>NCSAM – Do Your Part. #BeCyberSmart</vt:lpstr>
      <vt:lpstr>Everyone gets this email</vt:lpstr>
      <vt:lpstr>PowerPoint Presentation</vt:lpstr>
      <vt:lpstr>Two main components</vt:lpstr>
      <vt:lpstr>Then what?</vt:lpstr>
      <vt:lpstr>10 Cybersecurity awareness tips</vt:lpstr>
      <vt:lpstr>10 Cybersecurity awareness tips</vt:lpstr>
      <vt:lpstr>The email header is your friend</vt:lpstr>
      <vt:lpstr>What are you looking for?</vt:lpstr>
      <vt:lpstr>What are you looking for?</vt:lpstr>
      <vt:lpstr>It’s all about phishing email</vt:lpstr>
      <vt:lpstr>PowerPoint Presentation</vt:lpstr>
      <vt:lpstr>What’s the big deal if I click on a link?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topics</dc:title>
  <dc:creator>Ken Behn</dc:creator>
  <cp:lastModifiedBy>Ken Behn</cp:lastModifiedBy>
  <cp:revision>32</cp:revision>
  <dcterms:created xsi:type="dcterms:W3CDTF">2020-08-04T01:07:17Z</dcterms:created>
  <dcterms:modified xsi:type="dcterms:W3CDTF">2020-10-06T14:16:37Z</dcterms:modified>
</cp:coreProperties>
</file>